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986" r:id="rId3"/>
    <p:sldId id="991" r:id="rId4"/>
    <p:sldId id="992" r:id="rId5"/>
    <p:sldId id="993" r:id="rId6"/>
    <p:sldId id="994"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训练二年级上册英语译林版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a:solidFill>
                  <a:srgbClr val="70AD47">
                    <a:lumMod val="75000"/>
                  </a:srgbClr>
                </a:solidFill>
                <a:ea typeface="楷体" panose="02010609060101010101" pitchFamily="49" charset="-122"/>
                <a:cs typeface="Times New Roman" panose="02020603050405020304" pitchFamily="18" charset="0"/>
              </a:rPr>
              <a:t>Unit </a:t>
            </a:r>
            <a:r>
              <a:rPr lang="en-US" altLang="zh-CN" sz="6000" smtClean="0">
                <a:solidFill>
                  <a:srgbClr val="70AD47">
                    <a:lumMod val="75000"/>
                  </a:srgbClr>
                </a:solidFill>
                <a:ea typeface="楷体" panose="02010609060101010101" pitchFamily="49" charset="-122"/>
                <a:cs typeface="Times New Roman" panose="02020603050405020304" pitchFamily="18" charset="0"/>
              </a:rPr>
              <a:t>5  </a:t>
            </a:r>
            <a:r>
              <a:rPr lang="en-US" altLang="zh-CN" sz="6000">
                <a:solidFill>
                  <a:srgbClr val="70AD47">
                    <a:lumMod val="75000"/>
                  </a:srgbClr>
                </a:solidFill>
                <a:ea typeface="楷体" panose="02010609060101010101" pitchFamily="49" charset="-122"/>
                <a:cs typeface="Times New Roman" panose="02020603050405020304" pitchFamily="18" charset="0"/>
              </a:rPr>
              <a:t>Have some juice, please</a:t>
            </a:r>
            <a:r>
              <a:rPr lang="zh-CN" altLang="en-US" sz="6000" smtClean="0">
                <a:solidFill>
                  <a:srgbClr val="70AD47">
                    <a:lumMod val="75000"/>
                  </a:srgbClr>
                </a:solidFill>
                <a:ea typeface="楷体" panose="02010609060101010101" pitchFamily="49" charset="-122"/>
                <a:cs typeface="Times New Roman" panose="02020603050405020304" pitchFamily="18" charset="0"/>
              </a:rPr>
              <a:t>！</a:t>
            </a:r>
            <a:endParaRPr lang="en-US" altLang="zh-CN" sz="6000" smtClean="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en-US" altLang="zh-CN" sz="4000" smtClean="0">
                <a:solidFill>
                  <a:prstClr val="black"/>
                </a:solidFill>
                <a:cs typeface="Times New Roman" panose="02020603050405020304" pitchFamily="18" charset="0"/>
              </a:rPr>
              <a:t>Reading </a:t>
            </a:r>
            <a:r>
              <a:rPr lang="zh-CN" altLang="en-US" sz="4000" smtClean="0">
                <a:solidFill>
                  <a:prstClr val="black"/>
                </a:solidFill>
                <a:cs typeface="Times New Roman" panose="02020603050405020304" pitchFamily="18" charset="0"/>
              </a:rPr>
              <a:t>主题</a:t>
            </a:r>
            <a:r>
              <a:rPr lang="zh-CN" altLang="en-US" sz="4000">
                <a:solidFill>
                  <a:prstClr val="black"/>
                </a:solidFill>
                <a:cs typeface="Times New Roman" panose="02020603050405020304" pitchFamily="18" charset="0"/>
              </a:rPr>
              <a:t>阅读提优</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3165"/>
            <a:ext cx="11485848" cy="3323987"/>
          </a:xfrm>
        </p:spPr>
        <p:txBody>
          <a:bodyPr/>
          <a:lstStyle/>
          <a:p>
            <a:pPr hangingPunct="0">
              <a:spcAft>
                <a:spcPts val="0"/>
              </a:spcAft>
              <a:tabLst>
                <a:tab pos="477075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阅读短文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807085" hangingPunct="0">
              <a:spcAft>
                <a:spcPts val="0"/>
              </a:spcAft>
              <a:tabLst>
                <a:tab pos="4770755"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It’s Sunday. Yang Ling and her friends are in the park. Mr Yang gives them some snacks and drinks. Liu Tao likes sandwiches. Wang Bing likes cupcakes. Yang Ling likes yogurt. Su Hai and Su Yang like tarts. They have a good time in the park.</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169825"/>
          </a:xfrm>
        </p:spPr>
        <p:txBody>
          <a:bodyPr/>
          <a:lstStyle/>
          <a:p>
            <a:pPr hangingPunct="0">
              <a:spcAft>
                <a:spcPts val="0"/>
              </a:spcAft>
              <a:tabLst>
                <a:tab pos="477075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根据短文内容，选择正确的答案。</a:t>
            </a: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1</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Where are Yang Ling and her friends</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endParaRPr lang="zh-CN" altLang="zh-CN" sz="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4770755"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 </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sf58.jpg" descr="id:2147493336;FounderCES"/>
          <p:cNvPicPr/>
          <p:nvPr/>
        </p:nvPicPr>
        <p:blipFill>
          <a:blip r:embed="rId2"/>
          <a:stretch>
            <a:fillRect/>
          </a:stretch>
        </p:blipFill>
        <p:spPr>
          <a:xfrm>
            <a:off x="2854846" y="2132856"/>
            <a:ext cx="1229754" cy="1008112"/>
          </a:xfrm>
          <a:prstGeom prst="rect">
            <a:avLst/>
          </a:prstGeom>
        </p:spPr>
      </p:pic>
      <p:pic>
        <p:nvPicPr>
          <p:cNvPr id="4" name="sf59.jpg" descr="id:2147493343;FounderCES"/>
          <p:cNvPicPr/>
          <p:nvPr/>
        </p:nvPicPr>
        <p:blipFill>
          <a:blip r:embed="rId3"/>
          <a:stretch>
            <a:fillRect/>
          </a:stretch>
        </p:blipFill>
        <p:spPr>
          <a:xfrm>
            <a:off x="6671270" y="2132856"/>
            <a:ext cx="1976900" cy="1008112"/>
          </a:xfrm>
          <a:prstGeom prst="rect">
            <a:avLst/>
          </a:prstGeom>
        </p:spPr>
      </p:pic>
      <p:sp>
        <p:nvSpPr>
          <p:cNvPr id="5" name="文本框 4"/>
          <p:cNvSpPr txBox="1"/>
          <p:nvPr/>
        </p:nvSpPr>
        <p:spPr>
          <a:xfrm>
            <a:off x="982638" y="1484784"/>
            <a:ext cx="444352" cy="523220"/>
          </a:xfrm>
          <a:prstGeom prst="rect">
            <a:avLst/>
          </a:prstGeom>
          <a:noFill/>
        </p:spPr>
        <p:txBody>
          <a:bodyPr wrap="none" rtlCol="0">
            <a:spAutoFit/>
          </a:bodyPr>
          <a:lstStyle/>
          <a:p>
            <a:pPr algn="ctr"/>
            <a:r>
              <a:rPr lang="en-US" altLang="zh-CN"/>
              <a:t>A</a:t>
            </a:r>
            <a:endParaRPr lang="zh-CN" altLang="en-US" sz="2800" b="1" kern="100">
              <a:solidFill>
                <a:srgbClr val="FF0000"/>
              </a:solidFill>
              <a:cs typeface="Times New Roman" panose="02020603050405020304" pitchFamily="18" charset="0"/>
            </a:endParaRPr>
          </a:p>
        </p:txBody>
      </p:sp>
      <p:sp>
        <p:nvSpPr>
          <p:cNvPr id="6" name="内容占位符 1"/>
          <p:cNvSpPr txBox="1">
            <a:spLocks/>
          </p:cNvSpPr>
          <p:nvPr/>
        </p:nvSpPr>
        <p:spPr bwMode="auto">
          <a:xfrm>
            <a:off x="514014" y="3196133"/>
            <a:ext cx="1119781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“Yang Ling and her friends are in the park.”</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可知，他们在公园，故选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03627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1676869"/>
          </a:xfrm>
        </p:spPr>
        <p:txBody>
          <a:bodyPr/>
          <a:lstStyle/>
          <a:p>
            <a:pPr hangingPunct="0">
              <a:spcAft>
                <a:spcPts val="0"/>
              </a:spcAft>
              <a:tabLst>
                <a:tab pos="477075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36B64"/>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a:solidFill>
                  <a:srgbClr val="F36B64"/>
                </a:solidFill>
                <a:latin typeface="宋体" panose="02010600030101010101" pitchFamily="2" charset="-122"/>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Who gives them some snacks and drinks</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4770755" algn="l"/>
              </a:tabLst>
            </a:pPr>
            <a:endParaRPr lang="zh-CN" altLang="zh-CN" sz="160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1799590" hangingPunct="0">
              <a:spcAft>
                <a:spcPts val="0"/>
              </a:spcAft>
              <a:tabLst>
                <a:tab pos="4770755" algn="l"/>
              </a:tabLst>
            </a:pP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sf60.jpg" descr="id:2147493350;FounderCES"/>
          <p:cNvPicPr/>
          <p:nvPr/>
        </p:nvPicPr>
        <p:blipFill>
          <a:blip r:embed="rId2"/>
          <a:stretch>
            <a:fillRect/>
          </a:stretch>
        </p:blipFill>
        <p:spPr>
          <a:xfrm>
            <a:off x="2854846" y="2348880"/>
            <a:ext cx="890652" cy="1152128"/>
          </a:xfrm>
          <a:prstGeom prst="rect">
            <a:avLst/>
          </a:prstGeom>
        </p:spPr>
      </p:pic>
      <p:pic>
        <p:nvPicPr>
          <p:cNvPr id="4" name="sf61.jpg" descr="id:2147493357;FounderCES"/>
          <p:cNvPicPr/>
          <p:nvPr/>
        </p:nvPicPr>
        <p:blipFill>
          <a:blip r:embed="rId3"/>
          <a:stretch>
            <a:fillRect/>
          </a:stretch>
        </p:blipFill>
        <p:spPr>
          <a:xfrm>
            <a:off x="8327454" y="2420888"/>
            <a:ext cx="807920" cy="1152128"/>
          </a:xfrm>
          <a:prstGeom prst="rect">
            <a:avLst/>
          </a:prstGeom>
        </p:spPr>
      </p:pic>
      <p:sp>
        <p:nvSpPr>
          <p:cNvPr id="5" name="文本框 4"/>
          <p:cNvSpPr txBox="1"/>
          <p:nvPr/>
        </p:nvSpPr>
        <p:spPr>
          <a:xfrm>
            <a:off x="982638" y="1681644"/>
            <a:ext cx="444352" cy="523220"/>
          </a:xfrm>
          <a:prstGeom prst="rect">
            <a:avLst/>
          </a:prstGeom>
          <a:noFill/>
        </p:spPr>
        <p:txBody>
          <a:bodyPr wrap="none" rtlCol="0">
            <a:spAutoFit/>
          </a:bodyPr>
          <a:lstStyle/>
          <a:p>
            <a:pPr algn="ctr"/>
            <a:r>
              <a:rPr lang="en-US" altLang="zh-CN">
                <a:ea typeface="楷体" panose="02010609060101010101" pitchFamily="49" charset="-122"/>
              </a:rPr>
              <a:t>A</a:t>
            </a:r>
            <a:endParaRPr lang="zh-CN" altLang="en-US" sz="2800" b="1" kern="100">
              <a:solidFill>
                <a:srgbClr val="FF0000"/>
              </a:solidFill>
              <a:cs typeface="Times New Roman" panose="02020603050405020304" pitchFamily="18" charset="0"/>
            </a:endParaRPr>
          </a:p>
        </p:txBody>
      </p:sp>
      <p:sp>
        <p:nvSpPr>
          <p:cNvPr id="6" name="内容占位符 2"/>
          <p:cNvSpPr txBox="1">
            <a:spLocks/>
          </p:cNvSpPr>
          <p:nvPr/>
        </p:nvSpPr>
        <p:spPr bwMode="auto">
          <a:xfrm>
            <a:off x="514014" y="3628181"/>
            <a:ext cx="1134183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“Mr Yang gives them some snacks and drinks.”</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Mr Yang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给了他们零食和饮料，</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Mr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先生</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指的是男性，故选</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93552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477075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Yang Ling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和朋友们都喜欢什么食物和饮料？根据短文内容，在相应的位置打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，完成表格。</a:t>
            </a:r>
            <a:endParaRPr lang="zh-CN" alt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8685026"/>
              </p:ext>
            </p:extLst>
          </p:nvPr>
        </p:nvGraphicFramePr>
        <p:xfrm>
          <a:off x="406574" y="2257516"/>
          <a:ext cx="11449272" cy="3840480"/>
        </p:xfrm>
        <a:graphic>
          <a:graphicData uri="http://schemas.openxmlformats.org/drawingml/2006/table">
            <a:tbl>
              <a:tblPr firstRow="1" firstCol="1" bandRow="1"/>
              <a:tblGrid>
                <a:gridCol w="3324868">
                  <a:extLst>
                    <a:ext uri="{9D8B030D-6E8A-4147-A177-3AD203B41FA5}">
                      <a16:colId xmlns:a16="http://schemas.microsoft.com/office/drawing/2014/main" val="2362582087"/>
                    </a:ext>
                  </a:extLst>
                </a:gridCol>
                <a:gridCol w="2216579">
                  <a:extLst>
                    <a:ext uri="{9D8B030D-6E8A-4147-A177-3AD203B41FA5}">
                      <a16:colId xmlns:a16="http://schemas.microsoft.com/office/drawing/2014/main" val="2977268464"/>
                    </a:ext>
                  </a:extLst>
                </a:gridCol>
                <a:gridCol w="1845623">
                  <a:extLst>
                    <a:ext uri="{9D8B030D-6E8A-4147-A177-3AD203B41FA5}">
                      <a16:colId xmlns:a16="http://schemas.microsoft.com/office/drawing/2014/main" val="3627759927"/>
                    </a:ext>
                  </a:extLst>
                </a:gridCol>
                <a:gridCol w="2031101">
                  <a:extLst>
                    <a:ext uri="{9D8B030D-6E8A-4147-A177-3AD203B41FA5}">
                      <a16:colId xmlns:a16="http://schemas.microsoft.com/office/drawing/2014/main" val="3533589190"/>
                    </a:ext>
                  </a:extLst>
                </a:gridCol>
                <a:gridCol w="2031101">
                  <a:extLst>
                    <a:ext uri="{9D8B030D-6E8A-4147-A177-3AD203B41FA5}">
                      <a16:colId xmlns:a16="http://schemas.microsoft.com/office/drawing/2014/main" val="259075986"/>
                    </a:ext>
                  </a:extLst>
                </a:gridCol>
              </a:tblGrid>
              <a:tr h="0">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endParaRPr lang="en-US" sz="28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tabLst>
                          <a:tab pos="4770755" algn="l"/>
                        </a:tabLst>
                      </a:pPr>
                      <a:endPar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endPar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endPar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endPar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9291865"/>
                  </a:ext>
                </a:extLst>
              </a:tr>
              <a:tr h="0">
                <a:tc>
                  <a:txBody>
                    <a:bodyPr/>
                    <a:lstStyle/>
                    <a:p>
                      <a:pPr algn="ctr" hangingPunct="0">
                        <a:lnSpc>
                          <a:spcPct val="150000"/>
                        </a:lnSpc>
                        <a:spcAft>
                          <a:spcPts val="0"/>
                        </a:spcAft>
                        <a:tabLst>
                          <a:tab pos="4770755" algn="l"/>
                        </a:tabLst>
                      </a:pP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Liu</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Tao</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8978812"/>
                  </a:ext>
                </a:extLst>
              </a:tr>
              <a:tr h="0">
                <a:tc>
                  <a:txBody>
                    <a:bodyPr/>
                    <a:lstStyle/>
                    <a:p>
                      <a:pPr algn="ctr" hangingPunct="0">
                        <a:lnSpc>
                          <a:spcPct val="150000"/>
                        </a:lnSpc>
                        <a:spcAft>
                          <a:spcPts val="0"/>
                        </a:spcAft>
                        <a:tabLst>
                          <a:tab pos="4770755" algn="l"/>
                        </a:tabLst>
                      </a:pP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Wang</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Bing</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8232530"/>
                  </a:ext>
                </a:extLst>
              </a:tr>
              <a:tr h="0">
                <a:tc>
                  <a:txBody>
                    <a:bodyPr/>
                    <a:lstStyle/>
                    <a:p>
                      <a:pPr algn="ctr" hangingPunct="0">
                        <a:lnSpc>
                          <a:spcPct val="150000"/>
                        </a:lnSpc>
                        <a:spcAft>
                          <a:spcPts val="0"/>
                        </a:spcAft>
                        <a:tabLst>
                          <a:tab pos="4770755" algn="l"/>
                        </a:tabLst>
                      </a:pP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Yang</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Ling</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8206620"/>
                  </a:ext>
                </a:extLst>
              </a:tr>
              <a:tr h="0">
                <a:tc>
                  <a:txBody>
                    <a:bodyPr/>
                    <a:lstStyle/>
                    <a:p>
                      <a:pPr algn="ctr" hangingPunct="0">
                        <a:lnSpc>
                          <a:spcPct val="150000"/>
                        </a:lnSpc>
                        <a:spcAft>
                          <a:spcPts val="0"/>
                        </a:spcAft>
                        <a:tabLst>
                          <a:tab pos="4770755" algn="l"/>
                        </a:tabLst>
                      </a:pP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Su</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Hai</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&amp;</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Su</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Yang</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770755" algn="l"/>
                        </a:tabLst>
                      </a:pP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1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8789912"/>
                  </a:ext>
                </a:extLst>
              </a:tr>
            </a:tbl>
          </a:graphicData>
        </a:graphic>
      </p:graphicFrame>
      <p:pic>
        <p:nvPicPr>
          <p:cNvPr id="1028" name="sf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8982" y="2545548"/>
            <a:ext cx="1495425" cy="714375"/>
          </a:xfrm>
          <a:prstGeom prst="rect">
            <a:avLst/>
          </a:prstGeom>
          <a:noFill/>
          <a:extLst>
            <a:ext uri="{909E8E84-426E-40DD-AFC4-6F175D3DCCD1}">
              <a14:hiddenFill xmlns:a14="http://schemas.microsoft.com/office/drawing/2010/main">
                <a:solidFill>
                  <a:srgbClr val="FFFFFF"/>
                </a:solidFill>
              </a14:hiddenFill>
            </a:ext>
          </a:extLst>
        </p:spPr>
      </p:pic>
      <p:pic>
        <p:nvPicPr>
          <p:cNvPr id="1027" name="sf6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1230" y="2473540"/>
            <a:ext cx="1009650" cy="7143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sf6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83438" y="2617556"/>
            <a:ext cx="990600" cy="714375"/>
          </a:xfrm>
          <a:prstGeom prst="rect">
            <a:avLst/>
          </a:prstGeom>
          <a:noFill/>
          <a:extLst>
            <a:ext uri="{909E8E84-426E-40DD-AFC4-6F175D3DCCD1}">
              <a14:hiddenFill xmlns:a14="http://schemas.microsoft.com/office/drawing/2010/main">
                <a:solidFill>
                  <a:srgbClr val="FFFFFF"/>
                </a:solidFill>
              </a14:hiddenFill>
            </a:ext>
          </a:extLst>
        </p:spPr>
      </p:pic>
      <p:pic>
        <p:nvPicPr>
          <p:cNvPr id="1025" name="sf6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559702" y="2473540"/>
            <a:ext cx="590550" cy="714375"/>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4583038" y="3625860"/>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10" name="矩形 9"/>
          <p:cNvSpPr/>
          <p:nvPr/>
        </p:nvSpPr>
        <p:spPr>
          <a:xfrm>
            <a:off x="6599262" y="4221088"/>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11" name="矩形 10"/>
          <p:cNvSpPr/>
          <p:nvPr/>
        </p:nvSpPr>
        <p:spPr>
          <a:xfrm>
            <a:off x="8543478" y="4869160"/>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
        <p:nvSpPr>
          <p:cNvPr id="12" name="矩形 11"/>
          <p:cNvSpPr/>
          <p:nvPr/>
        </p:nvSpPr>
        <p:spPr>
          <a:xfrm>
            <a:off x="10590424" y="5517232"/>
            <a:ext cx="545342" cy="523220"/>
          </a:xfrm>
          <a:prstGeom prst="rect">
            <a:avLst/>
          </a:prstGeom>
        </p:spPr>
        <p:txBody>
          <a:bodyPr wrap="none">
            <a:spAutoFit/>
          </a:bodyPr>
          <a:lstStyle/>
          <a:p>
            <a:r>
              <a:rPr lang="en-US" altLang="zh-CN">
                <a:latin typeface="+mj-ea"/>
                <a:ea typeface="+mj-ea"/>
              </a:rPr>
              <a:t>√</a:t>
            </a:r>
            <a:endParaRPr lang="zh-CN" altLang="en-US">
              <a:latin typeface="+mj-ea"/>
              <a:ea typeface="+mj-ea"/>
            </a:endParaRPr>
          </a:p>
        </p:txBody>
      </p:sp>
    </p:spTree>
    <p:extLst>
      <p:ext uri="{BB962C8B-B14F-4D97-AF65-F5344CB8AC3E}">
        <p14:creationId xmlns:p14="http://schemas.microsoft.com/office/powerpoint/2010/main" val="93780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12776"/>
            <a:ext cx="11485848" cy="3970318"/>
          </a:xfrm>
        </p:spPr>
        <p:txBody>
          <a:bodyPr/>
          <a:lstStyle/>
          <a:p>
            <a:pPr hangingPunct="0">
              <a:spcAft>
                <a:spcPts val="0"/>
              </a:spcAft>
            </a:pP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Liu Tao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在三明治图下打</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mj-ea"/>
                <a:ea typeface="+mj-ea"/>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Wang Bing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在纸杯蛋糕图下打</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mj-ea"/>
                <a:ea typeface="+mj-ea"/>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Yang Ling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在酸奶图下打</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mj-ea"/>
                <a:ea typeface="+mj-ea"/>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Su Hai</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Su Yang </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在蛋挞图下打</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mj-ea"/>
                <a:ea typeface="+mj-ea"/>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“Liu Tao likes sandwiches.”</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可知，刘涛喜欢三明治；由</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“Wang Bing likes cupcakes.”</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可知，王兵喜欢纸杯蛋糕；由</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“Yang Ling likes yogurt.”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可知，杨玲喜欢酸奶；由</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“Su Hai and Su Yang like tarts.”</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可知，苏海和苏阳喜欢蛋挞。</a:t>
            </a:r>
            <a:endParaRPr lang="zh-CN" altLang="zh-CN" sz="105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26742152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TotalTime>
  <Words>301</Words>
  <Application>Microsoft Office PowerPoint</Application>
  <PresentationFormat>自定义</PresentationFormat>
  <Paragraphs>43</Paragraphs>
  <Slides>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6</vt:i4>
      </vt:variant>
    </vt:vector>
  </HeadingPairs>
  <TitlesOfParts>
    <vt:vector size="1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342</cp:revision>
  <dcterms:created xsi:type="dcterms:W3CDTF">2020-11-06T05:24:00Z</dcterms:created>
  <dcterms:modified xsi:type="dcterms:W3CDTF">2025-05-25T01:13:43Z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